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21 December 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21 December 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21 December 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21 December 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21 December 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21 December 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21 December 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21 December 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21 December 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21 December 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21 December 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Monday, 21 December 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Message Digests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02755"/>
            <a:ext cx="6400800" cy="1405467"/>
          </a:xfrm>
        </p:spPr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b="1" dirty="0" smtClean="0"/>
              <a:t>Idea of Message Digest</a:t>
            </a:r>
          </a:p>
          <a:p>
            <a:pPr marL="342900" indent="-342900">
              <a:buFont typeface="Wingdings" charset="2"/>
              <a:buChar char="ü"/>
            </a:pPr>
            <a:r>
              <a:rPr lang="en-US" b="1" dirty="0" smtClean="0"/>
              <a:t>Requirements of Message Digest</a:t>
            </a:r>
          </a:p>
          <a:p>
            <a:pPr marL="342900" indent="-342900">
              <a:buFont typeface="Wingdings" charset="2"/>
              <a:buChar char="ü"/>
            </a:pPr>
            <a:r>
              <a:rPr lang="en-US" b="1" dirty="0" smtClean="0"/>
              <a:t>MD5 Algorithm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283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4: Initialize chaining </a:t>
            </a:r>
            <a:r>
              <a:rPr lang="en-US" dirty="0" smtClean="0"/>
              <a:t>variables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(32-bit each)</a:t>
            </a:r>
            <a:endParaRPr lang="en-US" dirty="0"/>
          </a:p>
        </p:txBody>
      </p:sp>
      <p:pic>
        <p:nvPicPr>
          <p:cNvPr id="4" name="Content Placeholder 3" descr="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663" b="-646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320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5: Process </a:t>
            </a:r>
            <a:r>
              <a:rPr lang="en-US" dirty="0" smtClean="0"/>
              <a:t>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223"/>
            <a:ext cx="8229600" cy="3499556"/>
          </a:xfrm>
        </p:spPr>
        <p:txBody>
          <a:bodyPr/>
          <a:lstStyle/>
          <a:p>
            <a:pPr algn="just"/>
            <a:r>
              <a:rPr lang="en-US" dirty="0" smtClean="0"/>
              <a:t>The process is repeated for each 512-bit blocks. Step 5 consists of the following sub-steps:</a:t>
            </a:r>
          </a:p>
          <a:p>
            <a:pPr algn="just"/>
            <a:endParaRPr lang="en-US" sz="800" dirty="0" smtClean="0"/>
          </a:p>
          <a:p>
            <a:pPr algn="just"/>
            <a:r>
              <a:rPr lang="en-US" dirty="0" smtClean="0"/>
              <a:t>Step 5.1: Copy chaining variables into temporary 		       					 		 variables.</a:t>
            </a:r>
          </a:p>
          <a:p>
            <a:pPr algn="just"/>
            <a:endParaRPr lang="en-US" sz="800" dirty="0" smtClean="0"/>
          </a:p>
          <a:p>
            <a:pPr algn="just"/>
            <a:r>
              <a:rPr lang="en-US" dirty="0" smtClean="0"/>
              <a:t>Step	5.2: Divide the 512-bit block into 16 sub-blocks.</a:t>
            </a:r>
          </a:p>
          <a:p>
            <a:pPr algn="just"/>
            <a:endParaRPr lang="en-US" sz="800" dirty="0" smtClean="0"/>
          </a:p>
          <a:p>
            <a:pPr algn="just"/>
            <a:r>
              <a:rPr lang="en-US" dirty="0" smtClean="0"/>
              <a:t>Step 5.3: Perform four rounds consisting of 16 iterations in 	       each 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5.1: </a:t>
            </a:r>
            <a:r>
              <a:rPr lang="en-US" dirty="0" smtClean="0"/>
              <a:t>Copy </a:t>
            </a:r>
            <a:r>
              <a:rPr lang="en-US" dirty="0"/>
              <a:t>chaining variables into </a:t>
            </a:r>
            <a:r>
              <a:rPr lang="en-US" dirty="0" smtClean="0"/>
              <a:t>			temporary variables</a:t>
            </a:r>
            <a:endParaRPr lang="en-US" dirty="0"/>
          </a:p>
        </p:txBody>
      </p:sp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68" b="-8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16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5.2: Divide the 512-bit block into 16 </a:t>
            </a:r>
            <a:r>
              <a:rPr lang="en-US" dirty="0" smtClean="0"/>
              <a:t>		sub</a:t>
            </a:r>
            <a:r>
              <a:rPr lang="en-US" dirty="0"/>
              <a:t>-</a:t>
            </a:r>
            <a:r>
              <a:rPr lang="en-US" dirty="0" smtClean="0"/>
              <a:t>blocks (32-bit each)</a:t>
            </a:r>
            <a:endParaRPr lang="en-US" dirty="0"/>
          </a:p>
        </p:txBody>
      </p:sp>
      <p:pic>
        <p:nvPicPr>
          <p:cNvPr id="4" name="Content Placeholder 3" descr="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559" b="-465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47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5.3</a:t>
            </a:r>
            <a:r>
              <a:rPr lang="en-US"/>
              <a:t>: </a:t>
            </a:r>
            <a:r>
              <a:rPr lang="en-US" smtClean="0"/>
              <a:t>Perform four </a:t>
            </a:r>
            <a:r>
              <a:rPr lang="en-US" dirty="0"/>
              <a:t>rounds </a:t>
            </a:r>
            <a:r>
              <a:rPr lang="en-US"/>
              <a:t>consisting </a:t>
            </a:r>
            <a:r>
              <a:rPr lang="en-US" smtClean="0"/>
              <a:t>		of </a:t>
            </a:r>
            <a:r>
              <a:rPr lang="en-US"/>
              <a:t>16 </a:t>
            </a:r>
            <a:r>
              <a:rPr lang="en-US" smtClean="0"/>
              <a:t>iterations </a:t>
            </a:r>
            <a:r>
              <a:rPr lang="en-US" dirty="0"/>
              <a:t>in each </a:t>
            </a:r>
            <a:r>
              <a:rPr lang="en-US" dirty="0" smtClean="0"/>
              <a:t>round</a:t>
            </a:r>
            <a:endParaRPr lang="en-US" dirty="0"/>
          </a:p>
        </p:txBody>
      </p:sp>
      <p:pic>
        <p:nvPicPr>
          <p:cNvPr id="4" name="Content Placeholder 3" descr="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97" b="-13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4065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MD5 Processing of a Single 512-bit Block</a:t>
            </a:r>
            <a:endParaRPr lang="en-US" dirty="0"/>
          </a:p>
        </p:txBody>
      </p:sp>
      <p:pic>
        <p:nvPicPr>
          <p:cNvPr id="4" name="Content Placeholder 3" descr="8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58" r="-58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675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Elementary MD5 Operation</a:t>
            </a:r>
            <a:br>
              <a:rPr lang="en-US" dirty="0" smtClean="0"/>
            </a:br>
            <a:r>
              <a:rPr lang="en-US" dirty="0" smtClean="0"/>
              <a:t> (Single Iteration) </a:t>
            </a:r>
            <a:endParaRPr lang="en-US" dirty="0"/>
          </a:p>
        </p:txBody>
      </p:sp>
      <p:pic>
        <p:nvPicPr>
          <p:cNvPr id="4" name="Content Placeholder 3" descr="9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136" r="-46136"/>
          <a:stretch>
            <a:fillRect/>
          </a:stretch>
        </p:blipFill>
        <p:spPr>
          <a:xfrm>
            <a:off x="457200" y="1721556"/>
            <a:ext cx="8229600" cy="4953000"/>
          </a:xfrm>
        </p:spPr>
      </p:pic>
    </p:spTree>
    <p:extLst>
      <p:ext uri="{BB962C8B-B14F-4D97-AF65-F5344CB8AC3E}">
        <p14:creationId xmlns:p14="http://schemas.microsoft.com/office/powerpoint/2010/main" val="3768357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P in each round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43929"/>
              </p:ext>
            </p:extLst>
          </p:nvPr>
        </p:nvGraphicFramePr>
        <p:xfrm>
          <a:off x="352778" y="2221090"/>
          <a:ext cx="8334022" cy="3437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244"/>
                <a:gridCol w="6575778"/>
              </a:tblGrid>
              <a:tr h="68749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Round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Process </a:t>
                      </a:r>
                      <a:r>
                        <a:rPr lang="en-US" sz="2000" b="1" dirty="0" smtClean="0"/>
                        <a:t>g</a:t>
                      </a:r>
                      <a:endParaRPr lang="en-US" sz="2000" b="1" dirty="0"/>
                    </a:p>
                  </a:txBody>
                  <a:tcPr/>
                </a:tc>
              </a:tr>
              <a:tr h="68749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 (F)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(b AND c) OR ((NOT b) AND (d))</a:t>
                      </a:r>
                      <a:endParaRPr lang="en-US" sz="2000" b="1" dirty="0"/>
                    </a:p>
                  </a:txBody>
                  <a:tcPr/>
                </a:tc>
              </a:tr>
              <a:tr h="68749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 (G)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(b AND d) OR (c AND (NOT d))</a:t>
                      </a:r>
                      <a:endParaRPr lang="en-US" sz="2000" b="1" dirty="0"/>
                    </a:p>
                  </a:txBody>
                  <a:tcPr/>
                </a:tc>
              </a:tr>
              <a:tr h="68749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 (H)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 XOR c XOR d</a:t>
                      </a:r>
                      <a:endParaRPr lang="en-US" sz="2000" b="1" dirty="0"/>
                    </a:p>
                  </a:txBody>
                  <a:tcPr/>
                </a:tc>
              </a:tr>
              <a:tr h="68749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 (I)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 XOR (b OR (NOT d))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920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Strength of MD5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9110"/>
            <a:ext cx="8229600" cy="4557889"/>
          </a:xfrm>
        </p:spPr>
        <p:txBody>
          <a:bodyPr/>
          <a:lstStyle/>
          <a:p>
            <a:r>
              <a:rPr lang="en-US" dirty="0" smtClean="0"/>
              <a:t>MD5 has a property that every bit of the message digest is some function of every bit in the input.</a:t>
            </a:r>
          </a:p>
          <a:p>
            <a:endParaRPr lang="en-US" dirty="0"/>
          </a:p>
          <a:p>
            <a:r>
              <a:rPr lang="en-US" dirty="0" smtClean="0"/>
              <a:t>The possibility that two messages produce the same message digest using MD5 is in the order of 2</a:t>
            </a:r>
            <a:r>
              <a:rPr lang="en-US" baseline="30000" dirty="0" smtClean="0"/>
              <a:t>64</a:t>
            </a:r>
            <a:r>
              <a:rPr lang="en-US" dirty="0" smtClean="0"/>
              <a:t> operations.</a:t>
            </a:r>
          </a:p>
          <a:p>
            <a:endParaRPr lang="en-US" dirty="0"/>
          </a:p>
          <a:p>
            <a:r>
              <a:rPr lang="en-US" dirty="0" smtClean="0"/>
              <a:t>Given a message digest, working backwards to find the original message can lead up to 2</a:t>
            </a:r>
            <a:r>
              <a:rPr lang="en-US" baseline="30000" dirty="0" smtClean="0"/>
              <a:t>128</a:t>
            </a:r>
            <a:r>
              <a:rPr lang="en-US" dirty="0" smtClean="0"/>
              <a:t> operations.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49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4000" dirty="0" smtClean="0"/>
              <a:t>Secure Hash Algorithm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75997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 of Message </a:t>
            </a:r>
            <a:r>
              <a:rPr lang="en-US" b="1" dirty="0" smtClean="0"/>
              <a:t>Digest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5556"/>
            <a:ext cx="8229600" cy="382411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A </a:t>
            </a:r>
            <a:r>
              <a:rPr lang="en-US" b="1" dirty="0" smtClean="0"/>
              <a:t>message digest</a:t>
            </a:r>
            <a:r>
              <a:rPr lang="en-US" dirty="0" smtClean="0"/>
              <a:t>, also called as </a:t>
            </a:r>
            <a:r>
              <a:rPr lang="en-US" b="1" dirty="0" smtClean="0"/>
              <a:t>hash</a:t>
            </a:r>
            <a:r>
              <a:rPr lang="en-US" dirty="0" smtClean="0"/>
              <a:t>, is a fingerprint or the summary of a message. </a:t>
            </a:r>
          </a:p>
          <a:p>
            <a:pPr algn="just">
              <a:lnSpc>
                <a:spcPct val="150000"/>
              </a:lnSpc>
            </a:pPr>
            <a:endParaRPr lang="en-US" sz="900" dirty="0" smtClean="0"/>
          </a:p>
          <a:p>
            <a:pPr algn="just">
              <a:lnSpc>
                <a:spcPct val="150000"/>
              </a:lnSpc>
            </a:pPr>
            <a:r>
              <a:rPr lang="en-US" dirty="0" smtClean="0"/>
              <a:t>It is similar to the concepts of Longitudinal Redundancy Check (LRC) or Cyclic Redundancy Check(CRC). </a:t>
            </a:r>
          </a:p>
          <a:p>
            <a:pPr algn="just">
              <a:lnSpc>
                <a:spcPct val="150000"/>
              </a:lnSpc>
            </a:pPr>
            <a:endParaRPr lang="en-US" sz="800" dirty="0" smtClean="0"/>
          </a:p>
          <a:p>
            <a:pPr algn="just">
              <a:lnSpc>
                <a:spcPct val="150000"/>
              </a:lnSpc>
            </a:pPr>
            <a:r>
              <a:rPr lang="en-US" dirty="0" smtClean="0"/>
              <a:t>It is used to verify the integrity of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9956"/>
            <a:ext cx="8229600" cy="990600"/>
          </a:xfrm>
        </p:spPr>
        <p:txBody>
          <a:bodyPr/>
          <a:lstStyle/>
          <a:p>
            <a:pPr algn="ctr"/>
            <a:r>
              <a:rPr lang="en-US" b="1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</a:t>
            </a:r>
            <a:endParaRPr lang="en-US" b="1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012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Working Principle of </a:t>
            </a:r>
            <a:r>
              <a:rPr lang="en-US" dirty="0"/>
              <a:t>LRC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600200"/>
            <a:ext cx="8730546" cy="491913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Original Data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Original Data and LRC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0778" y="2271889"/>
            <a:ext cx="7250290" cy="4233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11100100	11011101	00111001	00101001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3739445" y="2906889"/>
            <a:ext cx="1467556" cy="1467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11100100</a:t>
            </a:r>
          </a:p>
          <a:p>
            <a:pPr algn="ctr"/>
            <a:r>
              <a:rPr lang="en-US" sz="2000" dirty="0" smtClean="0"/>
              <a:t>11011101</a:t>
            </a:r>
          </a:p>
          <a:p>
            <a:pPr algn="ctr"/>
            <a:r>
              <a:rPr lang="en-US" sz="2000" dirty="0" smtClean="0"/>
              <a:t>00111001</a:t>
            </a:r>
          </a:p>
          <a:p>
            <a:pPr algn="ctr"/>
            <a:r>
              <a:rPr lang="en-US" sz="2000" dirty="0" smtClean="0"/>
              <a:t>00101001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630334" y="3179001"/>
            <a:ext cx="211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data arranged as rows of a list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39445" y="4647167"/>
            <a:ext cx="1467556" cy="493889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00101001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30334" y="4771724"/>
            <a:ext cx="21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LRC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4300" y="5486401"/>
            <a:ext cx="7250290" cy="4233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11100100	11011101	00111001	00101001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7377290" y="5474459"/>
            <a:ext cx="1467556" cy="435276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00101001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3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Simplistic Example of Message Digest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913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 smtClean="0"/>
              <a:t>Original number is 7391743</a:t>
            </a:r>
          </a:p>
          <a:p>
            <a:pPr marL="0" indent="0" algn="ctr">
              <a:buNone/>
            </a:pPr>
            <a:r>
              <a:rPr lang="en-US" dirty="0" smtClean="0"/>
              <a:t>     </a:t>
            </a:r>
            <a:r>
              <a:rPr lang="en-US" u="sng" dirty="0" smtClean="0"/>
              <a:t>Operation</a:t>
            </a:r>
            <a:r>
              <a:rPr lang="en-US" dirty="0" smtClean="0"/>
              <a:t>			          </a:t>
            </a:r>
            <a:r>
              <a:rPr lang="en-US" u="sng" dirty="0" smtClean="0"/>
              <a:t>Result</a:t>
            </a:r>
          </a:p>
          <a:p>
            <a:pPr marL="0" indent="0" algn="ctr">
              <a:buNone/>
            </a:pPr>
            <a:r>
              <a:rPr lang="en-US" dirty="0" smtClean="0"/>
              <a:t>Multiply 7 by 3			21</a:t>
            </a:r>
          </a:p>
          <a:p>
            <a:pPr marL="0" indent="0" algn="ctr">
              <a:buNone/>
            </a:pPr>
            <a:r>
              <a:rPr lang="en-US" dirty="0" smtClean="0"/>
              <a:t>Discard first digit</a:t>
            </a:r>
            <a:r>
              <a:rPr lang="en-US" dirty="0"/>
              <a:t>			</a:t>
            </a:r>
            <a:r>
              <a:rPr lang="en-US" dirty="0" smtClean="0"/>
              <a:t>  1</a:t>
            </a:r>
          </a:p>
          <a:p>
            <a:pPr marL="0" indent="0" algn="ctr">
              <a:buNone/>
            </a:pPr>
            <a:r>
              <a:rPr lang="en-US" dirty="0"/>
              <a:t>Multiply </a:t>
            </a:r>
            <a:r>
              <a:rPr lang="en-US" dirty="0" smtClean="0"/>
              <a:t>1 </a:t>
            </a:r>
            <a:r>
              <a:rPr lang="en-US" dirty="0"/>
              <a:t>by </a:t>
            </a:r>
            <a:r>
              <a:rPr lang="en-US" dirty="0" smtClean="0"/>
              <a:t>9</a:t>
            </a:r>
            <a:r>
              <a:rPr lang="en-US" dirty="0"/>
              <a:t>			</a:t>
            </a:r>
            <a:r>
              <a:rPr lang="en-US" dirty="0" smtClean="0"/>
              <a:t>  9</a:t>
            </a:r>
          </a:p>
          <a:p>
            <a:pPr marL="0" indent="0" algn="ctr">
              <a:buNone/>
            </a:pPr>
            <a:r>
              <a:rPr lang="en-US" dirty="0"/>
              <a:t>Multiply </a:t>
            </a:r>
            <a:r>
              <a:rPr lang="en-US" dirty="0" smtClean="0"/>
              <a:t>9 </a:t>
            </a:r>
            <a:r>
              <a:rPr lang="en-US" dirty="0"/>
              <a:t>by </a:t>
            </a:r>
            <a:r>
              <a:rPr lang="en-US" dirty="0" smtClean="0"/>
              <a:t>1</a:t>
            </a:r>
            <a:r>
              <a:rPr lang="en-US" dirty="0"/>
              <a:t>			</a:t>
            </a:r>
            <a:r>
              <a:rPr lang="en-US" dirty="0" smtClean="0"/>
              <a:t>  9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Multiply </a:t>
            </a:r>
            <a:r>
              <a:rPr lang="en-US" dirty="0" smtClean="0"/>
              <a:t>9 </a:t>
            </a:r>
            <a:r>
              <a:rPr lang="en-US" dirty="0"/>
              <a:t>by </a:t>
            </a:r>
            <a:r>
              <a:rPr lang="en-US" dirty="0" smtClean="0"/>
              <a:t>7</a:t>
            </a:r>
            <a:r>
              <a:rPr lang="en-US" dirty="0"/>
              <a:t>			</a:t>
            </a:r>
            <a:r>
              <a:rPr lang="en-US" dirty="0" smtClean="0"/>
              <a:t>63</a:t>
            </a:r>
          </a:p>
          <a:p>
            <a:pPr marL="0" indent="0" algn="ctr">
              <a:buNone/>
            </a:pPr>
            <a:r>
              <a:rPr lang="en-US" dirty="0"/>
              <a:t>Discard first digit			  </a:t>
            </a:r>
            <a:r>
              <a:rPr lang="en-US" dirty="0" smtClean="0"/>
              <a:t>3</a:t>
            </a:r>
          </a:p>
          <a:p>
            <a:pPr marL="0" indent="0" algn="ctr">
              <a:buNone/>
            </a:pPr>
            <a:r>
              <a:rPr lang="en-US" dirty="0"/>
              <a:t>Multiply </a:t>
            </a:r>
            <a:r>
              <a:rPr lang="en-US" dirty="0" smtClean="0"/>
              <a:t>3 </a:t>
            </a:r>
            <a:r>
              <a:rPr lang="en-US" dirty="0"/>
              <a:t>by </a:t>
            </a:r>
            <a:r>
              <a:rPr lang="en-US" dirty="0" smtClean="0"/>
              <a:t>4</a:t>
            </a:r>
            <a:r>
              <a:rPr lang="en-US" dirty="0"/>
              <a:t>			</a:t>
            </a:r>
            <a:r>
              <a:rPr lang="en-US" dirty="0" smtClean="0"/>
              <a:t>12</a:t>
            </a:r>
          </a:p>
          <a:p>
            <a:pPr marL="0" indent="0" algn="ctr">
              <a:buNone/>
            </a:pPr>
            <a:r>
              <a:rPr lang="en-US" dirty="0"/>
              <a:t>Discard first digit	</a:t>
            </a:r>
            <a:r>
              <a:rPr lang="en-US" dirty="0" smtClean="0"/>
              <a:t>	</a:t>
            </a:r>
            <a:r>
              <a:rPr lang="en-US" dirty="0"/>
              <a:t>	  </a:t>
            </a:r>
            <a:r>
              <a:rPr lang="en-US" dirty="0" smtClean="0"/>
              <a:t>2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Multiply </a:t>
            </a:r>
            <a:r>
              <a:rPr lang="en-US" dirty="0" smtClean="0"/>
              <a:t>2 </a:t>
            </a:r>
            <a:r>
              <a:rPr lang="en-US" dirty="0"/>
              <a:t>by 3			</a:t>
            </a:r>
            <a:r>
              <a:rPr lang="en-US" dirty="0" smtClean="0"/>
              <a:t>  6</a:t>
            </a:r>
          </a:p>
          <a:p>
            <a:pPr algn="ctr"/>
            <a:r>
              <a:rPr lang="en-US" b="1" dirty="0" smtClean="0"/>
              <a:t>Message digest is 6</a:t>
            </a:r>
            <a:endParaRPr lang="en-US" b="1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3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of Message Digest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For a given message, the message digest must always be the same.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</a:pPr>
            <a:endParaRPr lang="en-US" sz="800" dirty="0" smtClean="0"/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Given a message digest, it should be very difficult to find the original message for which the digest was created.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</a:pPr>
            <a:endParaRPr lang="en-US" sz="800" dirty="0" smtClean="0"/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Given any two messages, if we calculate their message digests, the two message digests must be different.</a:t>
            </a:r>
          </a:p>
          <a:p>
            <a:pPr algn="just">
              <a:lnSpc>
                <a:spcPct val="120000"/>
              </a:lnSpc>
            </a:pPr>
            <a:endParaRPr lang="en-US" dirty="0" smtClean="0"/>
          </a:p>
          <a:p>
            <a:pPr algn="just">
              <a:lnSpc>
                <a:spcPct val="120000"/>
              </a:lnSpc>
            </a:pPr>
            <a:endParaRPr lang="en-US" sz="1000" dirty="0"/>
          </a:p>
          <a:p>
            <a:pPr algn="just">
              <a:lnSpc>
                <a:spcPct val="120000"/>
              </a:lnSpc>
            </a:pPr>
            <a:r>
              <a:rPr lang="en-US" b="1" u="sng" dirty="0" smtClean="0"/>
              <a:t>Note:</a:t>
            </a:r>
            <a:r>
              <a:rPr lang="en-US" dirty="0" smtClean="0"/>
              <a:t> If any two messages produce the same message digest, it is called as a </a:t>
            </a:r>
            <a:r>
              <a:rPr lang="en-US" b="1" dirty="0" smtClean="0"/>
              <a:t>collision</a:t>
            </a:r>
            <a:r>
              <a:rPr lang="en-US" dirty="0" smtClean="0"/>
              <a:t>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5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MD5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2666"/>
            <a:ext cx="8229600" cy="4614333"/>
          </a:xfrm>
        </p:spPr>
        <p:txBody>
          <a:bodyPr/>
          <a:lstStyle/>
          <a:p>
            <a:r>
              <a:rPr lang="en-US" dirty="0" smtClean="0"/>
              <a:t>Step 1: Append padding bits</a:t>
            </a:r>
          </a:p>
          <a:p>
            <a:endParaRPr lang="en-US" dirty="0"/>
          </a:p>
          <a:p>
            <a:r>
              <a:rPr lang="en-US" dirty="0" smtClean="0"/>
              <a:t>Step 2: Append length</a:t>
            </a:r>
          </a:p>
          <a:p>
            <a:endParaRPr lang="en-US" dirty="0"/>
          </a:p>
          <a:p>
            <a:r>
              <a:rPr lang="en-US" dirty="0" smtClean="0"/>
              <a:t>Step 3: Divide the input into 512-bit blocks</a:t>
            </a:r>
          </a:p>
          <a:p>
            <a:endParaRPr lang="en-US" dirty="0"/>
          </a:p>
          <a:p>
            <a:r>
              <a:rPr lang="en-US" dirty="0" smtClean="0"/>
              <a:t>Step 4: Initialize chaining variables</a:t>
            </a:r>
          </a:p>
          <a:p>
            <a:endParaRPr lang="en-US" dirty="0"/>
          </a:p>
          <a:p>
            <a:r>
              <a:rPr lang="en-US" dirty="0" smtClean="0"/>
              <a:t>Step 5: Process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1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Append padding </a:t>
            </a:r>
            <a:r>
              <a:rPr lang="en-US" dirty="0" smtClean="0"/>
              <a:t>bits</a:t>
            </a:r>
            <a:endParaRPr lang="en-US" dirty="0"/>
          </a:p>
        </p:txBody>
      </p:sp>
      <p:pic>
        <p:nvPicPr>
          <p:cNvPr id="4" name="Content Placeholder 3" descr="1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" r="-6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401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Append length</a:t>
            </a:r>
          </a:p>
        </p:txBody>
      </p:sp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69" r="-93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689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Divide the input into 512-bit blocks</a:t>
            </a:r>
          </a:p>
        </p:txBody>
      </p:sp>
      <p:pic>
        <p:nvPicPr>
          <p:cNvPr id="4" name="Content Placeholder 3" descr="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524" b="-545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553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497</TotalTime>
  <Words>462</Words>
  <Application>Microsoft Macintosh PowerPoint</Application>
  <PresentationFormat>On-screen Show (4:3)</PresentationFormat>
  <Paragraphs>107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Clarity</vt:lpstr>
      <vt:lpstr>Message Digests</vt:lpstr>
      <vt:lpstr>Idea of Message Digest</vt:lpstr>
      <vt:lpstr>Example: Working Principle of LRC </vt:lpstr>
      <vt:lpstr>Simplistic Example of Message Digest</vt:lpstr>
      <vt:lpstr>Requirements of Message Digest</vt:lpstr>
      <vt:lpstr>Steps of MD5 Algorithm</vt:lpstr>
      <vt:lpstr>Step 1: Append padding bits</vt:lpstr>
      <vt:lpstr>Step 2: Append length</vt:lpstr>
      <vt:lpstr>Step 3: Divide the input into 512-bit blocks</vt:lpstr>
      <vt:lpstr>Step 4: Initialize chaining variables    (32-bit each)</vt:lpstr>
      <vt:lpstr>Step 5: Process blocks</vt:lpstr>
      <vt:lpstr>Step 5.1: Copy chaining variables into    temporary variables</vt:lpstr>
      <vt:lpstr>Step 5.2: Divide the 512-bit block into 16   sub-blocks (32-bit each)</vt:lpstr>
      <vt:lpstr>Step 5.3: Perform four rounds consisting   of 16 iterations in each round</vt:lpstr>
      <vt:lpstr>MD5 Processing of a Single 512-bit Block</vt:lpstr>
      <vt:lpstr>Elementary MD5 Operation  (Single Iteration) </vt:lpstr>
      <vt:lpstr>Process P in each round</vt:lpstr>
      <vt:lpstr>The Strength of MD5</vt:lpstr>
      <vt:lpstr>Next Topic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apple</dc:creator>
  <cp:lastModifiedBy>apple</cp:lastModifiedBy>
  <cp:revision>37</cp:revision>
  <dcterms:created xsi:type="dcterms:W3CDTF">2020-12-20T13:37:51Z</dcterms:created>
  <dcterms:modified xsi:type="dcterms:W3CDTF">2020-12-21T04:41:04Z</dcterms:modified>
</cp:coreProperties>
</file>